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0" r:id="rId1"/>
  </p:sldMasterIdLst>
  <p:notesMasterIdLst>
    <p:notesMasterId r:id="rId11"/>
  </p:notesMasterIdLst>
  <p:sldIdLst>
    <p:sldId id="295" r:id="rId2"/>
    <p:sldId id="267" r:id="rId3"/>
    <p:sldId id="263" r:id="rId4"/>
    <p:sldId id="288" r:id="rId5"/>
    <p:sldId id="297" r:id="rId6"/>
    <p:sldId id="300" r:id="rId7"/>
    <p:sldId id="299" r:id="rId8"/>
    <p:sldId id="271" r:id="rId9"/>
    <p:sldId id="294" r:id="rId10"/>
  </p:sldIdLst>
  <p:sldSz cx="12192000" cy="6858000"/>
  <p:notesSz cx="6858000" cy="9144000"/>
  <p:embeddedFontLst>
    <p:embeddedFont>
      <p:font typeface="等线" panose="02010600030101010101" pitchFamily="2" charset="-122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icrosoft YaHei" panose="020B0503020204020204" pitchFamily="34" charset="-122"/>
      <p:regular r:id="rId18"/>
      <p:bold r:id="rId19"/>
    </p:embeddedFont>
    <p:embeddedFont>
      <p:font typeface="Noto Sans" panose="020B0502040504020204" pitchFamily="34" charset="0"/>
      <p:regular r:id="rId20"/>
      <p:bold r:id="rId21"/>
      <p:italic r:id="rId22"/>
      <p:boldItalic r:id="rId23"/>
    </p:embeddedFont>
  </p:embeddedFontLst>
  <p:custDataLst>
    <p:tags r:id="rId2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1"/>
    <a:srgbClr val="2C2E32"/>
    <a:srgbClr val="F45137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19" autoAdjust="0"/>
    <p:restoredTop sz="94660"/>
  </p:normalViewPr>
  <p:slideViewPr>
    <p:cSldViewPr snapToGrid="0">
      <p:cViewPr varScale="1">
        <p:scale>
          <a:sx n="85" d="100"/>
          <a:sy n="85" d="100"/>
        </p:scale>
        <p:origin x="3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3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7FA-48AA-AA3D-ABC1E2DB73F2}"/>
              </c:ext>
            </c:extLst>
          </c:dPt>
          <c:dPt>
            <c:idx val="1"/>
            <c:bubble3D val="0"/>
            <c:spPr>
              <a:solidFill>
                <a:schemeClr val="accent1">
                  <a:shade val="7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7FA-48AA-AA3D-ABC1E2DB73F2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A2B3-4044-8628-F960DA9194A8}"/>
              </c:ext>
            </c:extLst>
          </c:dPt>
          <c:dPt>
            <c:idx val="3"/>
            <c:bubble3D val="0"/>
            <c:spPr>
              <a:solidFill>
                <a:schemeClr val="accent1">
                  <a:tint val="77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2B3-4044-8628-F960DA9194A8}"/>
              </c:ext>
            </c:extLst>
          </c:dPt>
          <c:dPt>
            <c:idx val="4"/>
            <c:bubble3D val="0"/>
            <c:spPr>
              <a:solidFill>
                <a:schemeClr val="accent1">
                  <a:tint val="54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65F4-4AF2-9C62-E3D6FD39332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Ngọc Duy</c:v>
                </c:pt>
                <c:pt idx="1">
                  <c:v>Duy Tùng</c:v>
                </c:pt>
                <c:pt idx="2">
                  <c:v>Thanh Tín</c:v>
                </c:pt>
                <c:pt idx="3">
                  <c:v>Hoàng Phong</c:v>
                </c:pt>
                <c:pt idx="4">
                  <c:v>Lê Vỹ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4.5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B3-4044-8628-F960DA9194A8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vi-V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024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68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392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81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428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344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219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 flipH="1" flipV="1">
            <a:off x="442806" y="0"/>
            <a:ext cx="11749195" cy="6858000"/>
          </a:xfrm>
          <a:custGeom>
            <a:avLst/>
            <a:gdLst>
              <a:gd name="connsiteX0" fmla="*/ 4880836 w 11749195"/>
              <a:gd name="connsiteY0" fmla="*/ 6858000 h 6858000"/>
              <a:gd name="connsiteX1" fmla="*/ 0 w 11749195"/>
              <a:gd name="connsiteY1" fmla="*/ 6858000 h 6858000"/>
              <a:gd name="connsiteX2" fmla="*/ 0 w 11749195"/>
              <a:gd name="connsiteY2" fmla="*/ 0 h 6858000"/>
              <a:gd name="connsiteX3" fmla="*/ 11749195 w 117491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9195" h="6858000">
                <a:moveTo>
                  <a:pt x="4880836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17491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372922" y="4292134"/>
            <a:ext cx="6619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3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n-US" altLang="zh-CN" sz="5400" i="1" dirty="0">
                <a:solidFill>
                  <a:schemeClr val="bg1">
                    <a:alpha val="5000"/>
                  </a:schemeClr>
                </a:solidFill>
                <a:latin typeface="+mn-lt"/>
                <a:cs typeface="+mn-ea"/>
                <a:sym typeface="+mn-lt"/>
              </a:rPr>
              <a:t>Time 2024/05/25</a:t>
            </a:r>
            <a:endParaRPr lang="zh-CN" altLang="en-US" sz="5400" i="1" dirty="0">
              <a:solidFill>
                <a:schemeClr val="bg1">
                  <a:alpha val="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17366" y="55985"/>
            <a:ext cx="7057449" cy="674603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blipFill>
            <a:blip r:embed="rId5"/>
            <a:srcRect/>
            <a:stretch>
              <a:fillRect l="-38828" r="-38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4236079" y="813870"/>
            <a:ext cx="1756372" cy="1493822"/>
          </a:xfrm>
          <a:prstGeom prst="parallelogram">
            <a:avLst>
              <a:gd name="adj" fmla="val 100151"/>
            </a:avLst>
          </a:prstGeom>
          <a:solidFill>
            <a:srgbClr val="2C2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1702052" y="4571999"/>
            <a:ext cx="1457608" cy="1240325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10067952" y="235390"/>
            <a:ext cx="1882622" cy="160772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任意多边形 9"/>
          <p:cNvSpPr/>
          <p:nvPr/>
        </p:nvSpPr>
        <p:spPr>
          <a:xfrm flipH="1" flipV="1">
            <a:off x="10566399" y="5240628"/>
            <a:ext cx="1619815" cy="16173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0433812" y="982189"/>
            <a:ext cx="1098392" cy="109673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6619522" y="5672962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958830" y="6049313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2692888" y="1443030"/>
            <a:ext cx="1953378" cy="195043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568126" y="2180606"/>
            <a:ext cx="7742825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vi-VN" altLang="vi-VN" sz="8800" b="1" dirty="0">
                <a:solidFill>
                  <a:schemeClr val="bg1"/>
                </a:solidFill>
                <a:latin typeface="Noto Sans"/>
                <a:ea typeface="Noto Sans"/>
              </a:rPr>
              <a:t>Management</a:t>
            </a:r>
            <a:endParaRPr lang="zh-CN" altLang="en-US" sz="8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82683" y="1489174"/>
            <a:ext cx="2727157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Online store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3" name="平行四边形 42"/>
          <p:cNvSpPr/>
          <p:nvPr/>
        </p:nvSpPr>
        <p:spPr>
          <a:xfrm>
            <a:off x="6356987" y="5357777"/>
            <a:ext cx="913728" cy="34571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4" name="Rita Calypso - Paper Mach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7243" y="-773491"/>
            <a:ext cx="609600" cy="609600"/>
          </a:xfrm>
          <a:prstGeom prst="rect">
            <a:avLst/>
          </a:prstGeom>
        </p:spPr>
      </p:pic>
      <p:sp>
        <p:nvSpPr>
          <p:cNvPr id="18" name="文本框 27">
            <a:extLst>
              <a:ext uri="{FF2B5EF4-FFF2-40B4-BE49-F238E27FC236}">
                <a16:creationId xmlns:a16="http://schemas.microsoft.com/office/drawing/2014/main" id="{9347DC39-7643-4CC0-BD87-7EFE80E84D33}"/>
              </a:ext>
            </a:extLst>
          </p:cNvPr>
          <p:cNvSpPr txBox="1"/>
          <p:nvPr/>
        </p:nvSpPr>
        <p:spPr>
          <a:xfrm>
            <a:off x="10460029" y="3513659"/>
            <a:ext cx="1832554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vi-VN" altLang="vi-VN" sz="3600" b="1" dirty="0">
                <a:solidFill>
                  <a:schemeClr val="bg1"/>
                </a:solidFill>
                <a:latin typeface="Noto Sans"/>
                <a:ea typeface="Noto Sans"/>
              </a:rPr>
              <a:t>system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5351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6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  <p:bldLst>
      <p:bldP spid="24" grpId="0" animBg="1"/>
      <p:bldP spid="29" grpId="0"/>
      <p:bldP spid="9" grpId="0" animBg="1"/>
      <p:bldP spid="3" grpId="0" animBg="1"/>
      <p:bldP spid="4" grpId="0" animBg="1"/>
      <p:bldP spid="5" grpId="0" animBg="1"/>
      <p:bldP spid="10" grpId="0" animBg="1"/>
      <p:bldP spid="27" grpId="0"/>
      <p:bldP spid="28" grpId="0"/>
      <p:bldP spid="43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0" y="-1"/>
            <a:ext cx="5558971" cy="5550587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1161143" y="813174"/>
            <a:ext cx="1174527" cy="117275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平行四边形 4"/>
          <p:cNvSpPr/>
          <p:nvPr/>
        </p:nvSpPr>
        <p:spPr>
          <a:xfrm>
            <a:off x="554404" y="1968171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767881" y="537685"/>
            <a:ext cx="2055977" cy="1723734"/>
          </a:xfrm>
          <a:prstGeom prst="parallelogram">
            <a:avLst>
              <a:gd name="adj" fmla="val 10015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66112" y="653911"/>
            <a:ext cx="2913962" cy="64158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en-US" altLang="zh-CN" sz="3200" b="1" dirty="0">
                <a:solidFill>
                  <a:schemeClr val="accent2"/>
                </a:solidFill>
                <a:cs typeface="+mn-ea"/>
                <a:sym typeface="+mn-lt"/>
              </a:rPr>
              <a:t>Group 6</a:t>
            </a:r>
            <a:endParaRPr lang="zh-CN" altLang="en-US" sz="32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002347" y="4555869"/>
            <a:ext cx="2501951" cy="703193"/>
            <a:chOff x="8678381" y="2222468"/>
            <a:chExt cx="2501951" cy="703193"/>
          </a:xfrm>
        </p:grpSpPr>
        <p:sp>
          <p:nvSpPr>
            <p:cNvPr id="19" name="矩形 18"/>
            <p:cNvSpPr/>
            <p:nvPr/>
          </p:nvSpPr>
          <p:spPr>
            <a:xfrm>
              <a:off x="8678381" y="2222468"/>
              <a:ext cx="2501951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Nguyen Ngoc Duy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921852" y="2542351"/>
              <a:ext cx="2068460" cy="3833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ID" sz="18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Scrum Master </a:t>
              </a: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.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252975" y="4592056"/>
            <a:ext cx="2501951" cy="739663"/>
            <a:chOff x="8705106" y="2192795"/>
            <a:chExt cx="2501951" cy="739663"/>
          </a:xfrm>
        </p:grpSpPr>
        <p:sp>
          <p:nvSpPr>
            <p:cNvPr id="22" name="矩形 21"/>
            <p:cNvSpPr/>
            <p:nvPr/>
          </p:nvSpPr>
          <p:spPr>
            <a:xfrm>
              <a:off x="8705106" y="2192795"/>
              <a:ext cx="2501951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Thai Duy Tung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921852" y="2542351"/>
              <a:ext cx="2068460" cy="390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b="1" dirty="0">
                  <a:cs typeface="+mn-ea"/>
                  <a:sym typeface="+mn-lt"/>
                </a:rPr>
                <a:t>member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644053" y="4623488"/>
            <a:ext cx="2501951" cy="739663"/>
            <a:chOff x="8705106" y="2192795"/>
            <a:chExt cx="2501951" cy="739663"/>
          </a:xfrm>
        </p:grpSpPr>
        <p:sp>
          <p:nvSpPr>
            <p:cNvPr id="25" name="矩形 24"/>
            <p:cNvSpPr/>
            <p:nvPr/>
          </p:nvSpPr>
          <p:spPr>
            <a:xfrm>
              <a:off x="8705106" y="2192795"/>
              <a:ext cx="2501951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Tran Hong </a:t>
              </a:r>
              <a:r>
                <a:rPr lang="en-US" altLang="zh-CN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Phong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921852" y="2542351"/>
              <a:ext cx="2068460" cy="390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b="1" dirty="0">
                  <a:cs typeface="+mn-ea"/>
                  <a:sym typeface="+mn-lt"/>
                </a:rPr>
                <a:t>member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008595" y="4482782"/>
            <a:ext cx="2501951" cy="739663"/>
            <a:chOff x="8705106" y="2192795"/>
            <a:chExt cx="2501951" cy="739663"/>
          </a:xfrm>
        </p:grpSpPr>
        <p:sp>
          <p:nvSpPr>
            <p:cNvPr id="28" name="矩形 27"/>
            <p:cNvSpPr/>
            <p:nvPr/>
          </p:nvSpPr>
          <p:spPr>
            <a:xfrm>
              <a:off x="8705106" y="2192795"/>
              <a:ext cx="2501951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Tran Thanh Tin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921852" y="2542351"/>
              <a:ext cx="2068460" cy="390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b="1" dirty="0">
                  <a:cs typeface="+mn-ea"/>
                  <a:sym typeface="+mn-lt"/>
                </a:rPr>
                <a:t>member</a:t>
              </a:r>
            </a:p>
          </p:txBody>
        </p:sp>
      </p:grpSp>
      <p:sp>
        <p:nvSpPr>
          <p:cNvPr id="30" name="矩形 12">
            <a:extLst>
              <a:ext uri="{FF2B5EF4-FFF2-40B4-BE49-F238E27FC236}">
                <a16:creationId xmlns:a16="http://schemas.microsoft.com/office/drawing/2014/main" id="{512D6D24-CEAF-478C-9A0E-36A01CAF3E7A}"/>
              </a:ext>
            </a:extLst>
          </p:cNvPr>
          <p:cNvSpPr/>
          <p:nvPr/>
        </p:nvSpPr>
        <p:spPr>
          <a:xfrm>
            <a:off x="7242454" y="1024355"/>
            <a:ext cx="2913962" cy="64158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en-US" altLang="zh-CN" sz="3200" b="1" dirty="0">
                <a:solidFill>
                  <a:schemeClr val="accent2"/>
                </a:solidFill>
                <a:cs typeface="+mn-ea"/>
                <a:sym typeface="+mn-lt"/>
              </a:rPr>
              <a:t>product service</a:t>
            </a:r>
            <a:endParaRPr lang="zh-CN" altLang="en-US" sz="32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3ADDBAD-32DE-4311-9473-7CE03BEC5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384" y="2931288"/>
            <a:ext cx="1562591" cy="156994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3C538FD-FC2B-48D7-8966-D4541B9BF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003" y="2811178"/>
            <a:ext cx="1800227" cy="187223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CA5B4D5-118B-461D-AE4B-74666CBD0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8223" y="2758088"/>
            <a:ext cx="1920619" cy="197841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BCA7097-71E7-4075-83F8-48903B5EA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4352" y="2261419"/>
            <a:ext cx="2094054" cy="215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44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3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554007" y="0"/>
            <a:ext cx="8030605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7806876" y="0"/>
            <a:ext cx="1650735" cy="1409700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93763" y="451187"/>
            <a:ext cx="3217227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cs typeface="+mn-ea"/>
                <a:sym typeface="+mn-lt"/>
              </a:rPr>
              <a:t>CONTENT</a:t>
            </a:r>
            <a:endParaRPr lang="zh-CN" altLang="en-US" sz="60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15" name="菱形 14"/>
          <p:cNvSpPr/>
          <p:nvPr/>
        </p:nvSpPr>
        <p:spPr>
          <a:xfrm>
            <a:off x="1554007" y="2032376"/>
            <a:ext cx="700019" cy="700019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1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1554007" y="3079995"/>
            <a:ext cx="700019" cy="700019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菱形 17"/>
          <p:cNvSpPr/>
          <p:nvPr/>
        </p:nvSpPr>
        <p:spPr>
          <a:xfrm>
            <a:off x="1597156" y="4852877"/>
            <a:ext cx="700019" cy="700019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4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40109" y="2120775"/>
            <a:ext cx="328564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  <a:cs typeface="+mn-ea"/>
                <a:sym typeface="+mn-lt"/>
              </a:rPr>
              <a:t>Product introduction</a:t>
            </a:r>
            <a:endParaRPr lang="zh-CN" altLang="en-US" sz="28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40109" y="3167390"/>
            <a:ext cx="200638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cs typeface="+mn-ea"/>
                <a:sym typeface="+mn-lt"/>
              </a:rPr>
              <a:t>Function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440109" y="4941276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  <a:cs typeface="+mn-ea"/>
                <a:sym typeface="+mn-lt"/>
              </a:rPr>
              <a:t>Demo</a:t>
            </a:r>
            <a:endParaRPr lang="zh-CN" altLang="en-US" sz="28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5" y="137093"/>
            <a:ext cx="952633" cy="95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5CBD75-E6C5-4787-AED3-CECF26EA5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sp>
        <p:nvSpPr>
          <p:cNvPr id="24" name="菱形 17">
            <a:extLst>
              <a:ext uri="{FF2B5EF4-FFF2-40B4-BE49-F238E27FC236}">
                <a16:creationId xmlns:a16="http://schemas.microsoft.com/office/drawing/2014/main" id="{4784E227-68B9-4711-B1E1-B33DCE7596A1}"/>
              </a:ext>
            </a:extLst>
          </p:cNvPr>
          <p:cNvSpPr/>
          <p:nvPr/>
        </p:nvSpPr>
        <p:spPr>
          <a:xfrm>
            <a:off x="1597156" y="3937342"/>
            <a:ext cx="700019" cy="700019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3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文本框 21">
            <a:extLst>
              <a:ext uri="{FF2B5EF4-FFF2-40B4-BE49-F238E27FC236}">
                <a16:creationId xmlns:a16="http://schemas.microsoft.com/office/drawing/2014/main" id="{D9BA3835-B863-42A8-BD3F-056B7C534FD5}"/>
              </a:ext>
            </a:extLst>
          </p:cNvPr>
          <p:cNvSpPr txBox="1"/>
          <p:nvPr/>
        </p:nvSpPr>
        <p:spPr>
          <a:xfrm>
            <a:off x="2440109" y="3987169"/>
            <a:ext cx="2619756" cy="95410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  <a:cs typeface="+mn-ea"/>
                <a:sym typeface="+mn-lt"/>
              </a:rPr>
              <a:t>Activity diagram</a:t>
            </a:r>
            <a:endParaRPr lang="zh-CN" altLang="en-US" sz="2800" b="1" dirty="0">
              <a:solidFill>
                <a:schemeClr val="accent2"/>
              </a:solidFill>
              <a:cs typeface="+mn-ea"/>
              <a:sym typeface="+mn-lt"/>
            </a:endParaRPr>
          </a:p>
          <a:p>
            <a:endParaRPr lang="zh-CN" altLang="en-US" sz="28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4610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5" grpId="0" animBg="1"/>
      <p:bldP spid="16" grpId="0" animBg="1"/>
      <p:bldP spid="18" grpId="0" animBg="1"/>
      <p:bldP spid="19" grpId="0"/>
      <p:bldP spid="20" grpId="0"/>
      <p:bldP spid="22" grpId="0"/>
      <p:bldP spid="24" grpId="0" animBg="1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113640" y="2171701"/>
            <a:ext cx="9516259" cy="2742952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0" y="5197198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463644" y="733985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75698" y="5825255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93763" y="733985"/>
            <a:ext cx="2710870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accent2"/>
                </a:solidFill>
                <a:cs typeface="+mn-ea"/>
                <a:sym typeface="+mn-lt"/>
              </a:rPr>
              <a:t>PART 01</a:t>
            </a:r>
            <a:endParaRPr lang="zh-CN" altLang="en-US" sz="60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11309" y="2993317"/>
            <a:ext cx="6169381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cs typeface="+mn-ea"/>
                <a:sym typeface="+mn-lt"/>
              </a:rPr>
              <a:t>Product introduction</a:t>
            </a:r>
            <a:endParaRPr lang="zh-CN" alt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04633" y="3110522"/>
            <a:ext cx="2840991" cy="11831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vi-VN" altLang="vi-VN" sz="3200" dirty="0">
                <a:solidFill>
                  <a:schemeClr val="bg1"/>
                </a:solidFill>
                <a:latin typeface="Noto Sans"/>
                <a:ea typeface="Noto Sans"/>
                <a:cs typeface="+mn-ea"/>
                <a:sym typeface="+mn-lt"/>
              </a:rPr>
              <a:t> </a:t>
            </a:r>
            <a:endParaRPr lang="zh-CN" altLang="en-US" sz="3200" dirty="0"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endParaRPr lang="en-US" altLang="zh-CN" sz="3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6798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6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-1362270" y="-83976"/>
            <a:ext cx="14070563" cy="6927149"/>
          </a:xfrm>
          <a:prstGeom prst="parallelogram">
            <a:avLst>
              <a:gd name="adj" fmla="val 1001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822721" y="3121787"/>
            <a:ext cx="1333500" cy="887338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0967497" y="1151866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182181" y="5626941"/>
            <a:ext cx="914069" cy="9126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133600" y="2303418"/>
            <a:ext cx="990623" cy="98912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 flipH="1" flipV="1">
            <a:off x="8096250" y="1456347"/>
            <a:ext cx="4095750" cy="40895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0" y="4037012"/>
            <a:ext cx="1051912" cy="105032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45380" y="-21787"/>
            <a:ext cx="5369129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cs typeface="+mn-ea"/>
                <a:sym typeface="+mn-lt"/>
              </a:rPr>
              <a:t>Product introduction</a:t>
            </a:r>
            <a:endParaRPr lang="zh-CN" altLang="en-US" sz="4000" b="1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582597" y="666273"/>
            <a:ext cx="6384900" cy="230588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vi-VN" altLang="vi-VN" sz="3200" dirty="0">
                <a:solidFill>
                  <a:schemeClr val="bg1"/>
                </a:solidFill>
                <a:latin typeface="Noto Sans"/>
                <a:ea typeface="Noto Sans"/>
                <a:cs typeface="+mn-ea"/>
                <a:sym typeface="+mn-lt"/>
              </a:rPr>
              <a:t> </a:t>
            </a:r>
            <a:r>
              <a:rPr lang="en-US" altLang="vi-VN" sz="3200" dirty="0">
                <a:solidFill>
                  <a:schemeClr val="bg1"/>
                </a:solidFill>
                <a:latin typeface="Noto Sans"/>
                <a:ea typeface="Noto Sans"/>
                <a:cs typeface="+mn-ea"/>
                <a:sym typeface="+mn-lt"/>
              </a:rPr>
              <a:t>-</a:t>
            </a:r>
            <a:r>
              <a:rPr lang="en-US" altLang="zh-CN" sz="3200" b="1" dirty="0">
                <a:solidFill>
                  <a:schemeClr val="bg1"/>
                </a:solidFill>
                <a:cs typeface="+mn-ea"/>
                <a:sym typeface="+mn-lt"/>
              </a:rPr>
              <a:t>Research existing  management systems on the market.</a:t>
            </a:r>
          </a:p>
          <a:p>
            <a:pPr>
              <a:lnSpc>
                <a:spcPct val="114000"/>
              </a:lnSpc>
            </a:pPr>
            <a:endParaRPr lang="zh-CN" altLang="en-US" sz="3200" dirty="0"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endParaRPr lang="en-US" altLang="zh-CN" sz="3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18">
            <a:extLst>
              <a:ext uri="{FF2B5EF4-FFF2-40B4-BE49-F238E27FC236}">
                <a16:creationId xmlns:a16="http://schemas.microsoft.com/office/drawing/2014/main" id="{4E745492-5A44-41BC-B3BF-569F098119A5}"/>
              </a:ext>
            </a:extLst>
          </p:cNvPr>
          <p:cNvSpPr txBox="1"/>
          <p:nvPr/>
        </p:nvSpPr>
        <p:spPr>
          <a:xfrm>
            <a:off x="3274266" y="1819217"/>
            <a:ext cx="7220481" cy="17445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vi-VN" altLang="vi-VN" sz="3200" dirty="0">
                <a:solidFill>
                  <a:schemeClr val="bg1"/>
                </a:solidFill>
                <a:latin typeface="Noto Sans"/>
                <a:ea typeface="Noto Sans"/>
                <a:cs typeface="+mn-ea"/>
                <a:sym typeface="+mn-lt"/>
              </a:rPr>
              <a:t> </a:t>
            </a:r>
            <a:r>
              <a:rPr lang="en-US" altLang="vi-VN" sz="3200" dirty="0">
                <a:solidFill>
                  <a:schemeClr val="bg1"/>
                </a:solidFill>
                <a:latin typeface="Noto Sans"/>
                <a:ea typeface="Noto Sans"/>
                <a:cs typeface="+mn-ea"/>
                <a:sym typeface="+mn-lt"/>
              </a:rPr>
              <a:t>-</a:t>
            </a:r>
            <a:r>
              <a:rPr lang="en-US" altLang="zh-CN" sz="3200" b="1" dirty="0">
                <a:solidFill>
                  <a:schemeClr val="bg1"/>
                </a:solidFill>
                <a:cs typeface="+mn-ea"/>
                <a:sym typeface="+mn-lt"/>
              </a:rPr>
              <a:t>Analyze the needs and requirements of  businesses.</a:t>
            </a:r>
          </a:p>
          <a:p>
            <a:pPr>
              <a:lnSpc>
                <a:spcPct val="114000"/>
              </a:lnSpc>
            </a:pPr>
            <a:endParaRPr lang="en-US" altLang="zh-CN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8">
            <a:extLst>
              <a:ext uri="{FF2B5EF4-FFF2-40B4-BE49-F238E27FC236}">
                <a16:creationId xmlns:a16="http://schemas.microsoft.com/office/drawing/2014/main" id="{B2E6A44D-B18C-4B20-B2F7-4DEB80DD6114}"/>
              </a:ext>
            </a:extLst>
          </p:cNvPr>
          <p:cNvSpPr txBox="1"/>
          <p:nvPr/>
        </p:nvSpPr>
        <p:spPr>
          <a:xfrm>
            <a:off x="2094081" y="2902339"/>
            <a:ext cx="7448823" cy="17445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3200" b="1" dirty="0">
                <a:cs typeface="+mn-ea"/>
                <a:sym typeface="+mn-lt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cs typeface="+mn-ea"/>
                <a:sym typeface="+mn-lt"/>
              </a:rPr>
              <a:t>-Competitive assessment and technology trends.</a:t>
            </a:r>
          </a:p>
          <a:p>
            <a:pPr>
              <a:lnSpc>
                <a:spcPct val="114000"/>
              </a:lnSpc>
            </a:pPr>
            <a:endParaRPr lang="en-US" altLang="zh-CN" sz="3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18">
            <a:extLst>
              <a:ext uri="{FF2B5EF4-FFF2-40B4-BE49-F238E27FC236}">
                <a16:creationId xmlns:a16="http://schemas.microsoft.com/office/drawing/2014/main" id="{E699D87E-E11D-494E-9696-A5D2AA7B6125}"/>
              </a:ext>
            </a:extLst>
          </p:cNvPr>
          <p:cNvSpPr txBox="1"/>
          <p:nvPr/>
        </p:nvSpPr>
        <p:spPr>
          <a:xfrm>
            <a:off x="1276912" y="3946525"/>
            <a:ext cx="7448823" cy="18036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cs typeface="+mn-ea"/>
                <a:sym typeface="+mn-lt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cs typeface="+mn-ea"/>
                <a:sym typeface="+mn-lt"/>
              </a:rPr>
              <a:t>- Collect information from customers and users.</a:t>
            </a:r>
          </a:p>
          <a:p>
            <a:pPr>
              <a:lnSpc>
                <a:spcPct val="114000"/>
              </a:lnSpc>
            </a:pPr>
            <a:endParaRPr lang="en-US" altLang="zh-CN" sz="3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18">
            <a:extLst>
              <a:ext uri="{FF2B5EF4-FFF2-40B4-BE49-F238E27FC236}">
                <a16:creationId xmlns:a16="http://schemas.microsoft.com/office/drawing/2014/main" id="{60E032A7-6FEE-4CC2-8ED0-40F9F561CC46}"/>
              </a:ext>
            </a:extLst>
          </p:cNvPr>
          <p:cNvSpPr txBox="1"/>
          <p:nvPr/>
        </p:nvSpPr>
        <p:spPr>
          <a:xfrm>
            <a:off x="62342" y="4981398"/>
            <a:ext cx="7448823" cy="18036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cs typeface="+mn-ea"/>
                <a:sym typeface="+mn-lt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cs typeface="+mn-ea"/>
                <a:sym typeface="+mn-lt"/>
              </a:rPr>
              <a:t>-Evaluate the value and effectiveness of solutions.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14000"/>
              </a:lnSpc>
            </a:pPr>
            <a:endParaRPr lang="en-US" altLang="zh-CN" sz="3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3" name="直接连接符 5">
            <a:extLst>
              <a:ext uri="{FF2B5EF4-FFF2-40B4-BE49-F238E27FC236}">
                <a16:creationId xmlns:a16="http://schemas.microsoft.com/office/drawing/2014/main" id="{B9AB28E0-522C-4EC6-81D2-7DCE91D226AC}"/>
              </a:ext>
            </a:extLst>
          </p:cNvPr>
          <p:cNvCxnSpPr/>
          <p:nvPr/>
        </p:nvCxnSpPr>
        <p:spPr>
          <a:xfrm flipH="1">
            <a:off x="3643758" y="240751"/>
            <a:ext cx="1085851" cy="10842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8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5" grpId="0" animBg="1"/>
      <p:bldP spid="18" grpId="0"/>
      <p:bldP spid="19" grpId="0"/>
      <p:bldP spid="14" grpId="0"/>
      <p:bldP spid="17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B40F50-6B83-4F28-854C-BB3604FFE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821"/>
            <a:ext cx="12192000" cy="5704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DBC17D-64BC-410A-82A5-00297A048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820"/>
            <a:ext cx="12192000" cy="6281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D5FF5F-3846-42A2-A5AF-4ECB5A7E691A}"/>
              </a:ext>
            </a:extLst>
          </p:cNvPr>
          <p:cNvSpPr txBox="1"/>
          <p:nvPr/>
        </p:nvSpPr>
        <p:spPr>
          <a:xfrm>
            <a:off x="-313765" y="0"/>
            <a:ext cx="2537013" cy="643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b="1" dirty="0">
                <a:solidFill>
                  <a:schemeClr val="accent2"/>
                </a:solidFill>
                <a:cs typeface="+mn-ea"/>
                <a:sym typeface="+mn-lt"/>
              </a:rPr>
              <a:t>2.Function</a:t>
            </a:r>
            <a:endParaRPr lang="zh-CN" altLang="en-US" sz="32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42516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9">
            <a:extLst>
              <a:ext uri="{FF2B5EF4-FFF2-40B4-BE49-F238E27FC236}">
                <a16:creationId xmlns:a16="http://schemas.microsoft.com/office/drawing/2014/main" id="{3457C1A4-E6F6-4AC9-B296-FCACDD963883}"/>
              </a:ext>
            </a:extLst>
          </p:cNvPr>
          <p:cNvSpPr/>
          <p:nvPr/>
        </p:nvSpPr>
        <p:spPr>
          <a:xfrm>
            <a:off x="8206" y="0"/>
            <a:ext cx="2166929" cy="6438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b="1" dirty="0">
                <a:solidFill>
                  <a:schemeClr val="accent2"/>
                </a:solidFill>
                <a:cs typeface="+mn-ea"/>
                <a:sym typeface="+mn-lt"/>
              </a:rPr>
              <a:t>2.Function</a:t>
            </a:r>
            <a:endParaRPr lang="zh-CN" altLang="en-US" sz="32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8DDE67-5500-4A16-B214-D08453FDF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634"/>
            <a:ext cx="12183794" cy="62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3445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平行四边形 5"/>
          <p:cNvSpPr/>
          <p:nvPr/>
        </p:nvSpPr>
        <p:spPr>
          <a:xfrm>
            <a:off x="3077028" y="0"/>
            <a:ext cx="9114972" cy="6858000"/>
          </a:xfrm>
          <a:prstGeom prst="parallelogram">
            <a:avLst>
              <a:gd name="adj" fmla="val 10015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10302021" y="1051363"/>
            <a:ext cx="1512895" cy="1268413"/>
          </a:xfrm>
          <a:prstGeom prst="parallelogram">
            <a:avLst>
              <a:gd name="adj" fmla="val 10015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3304164766"/>
              </p:ext>
            </p:extLst>
          </p:nvPr>
        </p:nvGraphicFramePr>
        <p:xfrm>
          <a:off x="0" y="1567188"/>
          <a:ext cx="12192000" cy="5070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直接连接符 7"/>
          <p:cNvCxnSpPr/>
          <p:nvPr/>
        </p:nvCxnSpPr>
        <p:spPr>
          <a:xfrm flipH="1">
            <a:off x="10951307" y="813202"/>
            <a:ext cx="621569" cy="620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81972" y="359616"/>
            <a:ext cx="4452885" cy="821441"/>
            <a:chOff x="8386922" y="2014885"/>
            <a:chExt cx="4452885" cy="821441"/>
          </a:xfrm>
        </p:grpSpPr>
        <p:sp>
          <p:nvSpPr>
            <p:cNvPr id="11" name="矩形 10"/>
            <p:cNvSpPr/>
            <p:nvPr/>
          </p:nvSpPr>
          <p:spPr>
            <a:xfrm>
              <a:off x="8386922" y="2014885"/>
              <a:ext cx="4239318" cy="6438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accent2"/>
                  </a:solidFill>
                  <a:cs typeface="+mn-ea"/>
                  <a:sym typeface="+mn-lt"/>
                </a:rPr>
                <a:t>3.activity diagram</a:t>
              </a:r>
              <a:endParaRPr lang="zh-CN" altLang="en-US" sz="3200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386923" y="2578563"/>
              <a:ext cx="4452884" cy="2577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4533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 flipH="1" flipV="1">
            <a:off x="442806" y="0"/>
            <a:ext cx="11749195" cy="6858000"/>
          </a:xfrm>
          <a:custGeom>
            <a:avLst/>
            <a:gdLst>
              <a:gd name="connsiteX0" fmla="*/ 4880836 w 11749195"/>
              <a:gd name="connsiteY0" fmla="*/ 6858000 h 6858000"/>
              <a:gd name="connsiteX1" fmla="*/ 0 w 11749195"/>
              <a:gd name="connsiteY1" fmla="*/ 6858000 h 6858000"/>
              <a:gd name="connsiteX2" fmla="*/ 0 w 11749195"/>
              <a:gd name="connsiteY2" fmla="*/ 0 h 6858000"/>
              <a:gd name="connsiteX3" fmla="*/ 11749195 w 117491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9195" h="6858000">
                <a:moveTo>
                  <a:pt x="4880836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17491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146885" y="1717064"/>
            <a:ext cx="639790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3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n-US" altLang="zh-CN" sz="23900" i="1" dirty="0">
                <a:solidFill>
                  <a:schemeClr val="bg1">
                    <a:alpha val="5000"/>
                  </a:schemeClr>
                </a:solidFill>
                <a:latin typeface="+mn-lt"/>
                <a:cs typeface="+mn-ea"/>
                <a:sym typeface="+mn-lt"/>
              </a:rPr>
              <a:t>2024</a:t>
            </a:r>
            <a:endParaRPr lang="zh-CN" altLang="en-US" sz="23900" i="1" dirty="0">
              <a:solidFill>
                <a:schemeClr val="bg1">
                  <a:alpha val="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0" y="0"/>
            <a:ext cx="6704217" cy="6694109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blipFill>
            <a:blip r:embed="rId3"/>
            <a:srcRect/>
            <a:stretch>
              <a:fillRect l="-38828" r="-38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4236079" y="813870"/>
            <a:ext cx="1756372" cy="1493822"/>
          </a:xfrm>
          <a:prstGeom prst="parallelogram">
            <a:avLst>
              <a:gd name="adj" fmla="val 100151"/>
            </a:avLst>
          </a:prstGeom>
          <a:solidFill>
            <a:srgbClr val="2C2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1702052" y="4571999"/>
            <a:ext cx="1457608" cy="1240325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10067952" y="235390"/>
            <a:ext cx="1882622" cy="160772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任意多边形 9"/>
          <p:cNvSpPr/>
          <p:nvPr/>
        </p:nvSpPr>
        <p:spPr>
          <a:xfrm flipH="1" flipV="1">
            <a:off x="10566399" y="5240628"/>
            <a:ext cx="1619815" cy="1617372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F45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0433812" y="982189"/>
            <a:ext cx="1098392" cy="109673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6619522" y="5672962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958830" y="6049313"/>
            <a:ext cx="753840" cy="7527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2692888" y="1443030"/>
            <a:ext cx="1953378" cy="195043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078616" y="2867914"/>
            <a:ext cx="4373890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9600" b="1" dirty="0">
                <a:solidFill>
                  <a:schemeClr val="bg1"/>
                </a:solidFill>
                <a:cs typeface="+mn-ea"/>
                <a:sym typeface="+mn-lt"/>
              </a:rPr>
              <a:t>THANKS</a:t>
            </a:r>
          </a:p>
        </p:txBody>
      </p:sp>
      <p:sp>
        <p:nvSpPr>
          <p:cNvPr id="43" name="平行四边形 42"/>
          <p:cNvSpPr/>
          <p:nvPr/>
        </p:nvSpPr>
        <p:spPr>
          <a:xfrm>
            <a:off x="6356987" y="5357777"/>
            <a:ext cx="913728" cy="345717"/>
          </a:xfrm>
          <a:prstGeom prst="parallelogram">
            <a:avLst>
              <a:gd name="adj" fmla="val 10015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3841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9" grpId="0" animBg="1"/>
      <p:bldP spid="3" grpId="0" animBg="1"/>
      <p:bldP spid="4" grpId="0" animBg="1"/>
      <p:bldP spid="5" grpId="0" animBg="1"/>
      <p:bldP spid="10" grpId="0" animBg="1"/>
      <p:bldP spid="27" grpId="0"/>
      <p:bldP spid="4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包图主题2">
  <a:themeElements>
    <a:clrScheme name="自定义 35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45137"/>
      </a:accent1>
      <a:accent2>
        <a:srgbClr val="2C2E32"/>
      </a:accent2>
      <a:accent3>
        <a:srgbClr val="F45137"/>
      </a:accent3>
      <a:accent4>
        <a:srgbClr val="2C2E32"/>
      </a:accent4>
      <a:accent5>
        <a:srgbClr val="F45137"/>
      </a:accent5>
      <a:accent6>
        <a:srgbClr val="2C2E32"/>
      </a:accent6>
      <a:hlink>
        <a:srgbClr val="F45137"/>
      </a:hlink>
      <a:folHlink>
        <a:srgbClr val="BFBFBF"/>
      </a:folHlink>
    </a:clrScheme>
    <a:fontScheme name="hvt3c3qu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664</TotalTime>
  <Words>112</Words>
  <Application>Microsoft Office PowerPoint</Application>
  <PresentationFormat>Widescreen</PresentationFormat>
  <Paragraphs>44</Paragraphs>
  <Slides>9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Times New Roman</vt:lpstr>
      <vt:lpstr>Noto Sans</vt:lpstr>
      <vt:lpstr>Microsoft YaHei</vt:lpstr>
      <vt:lpstr>Calibri</vt:lpstr>
      <vt:lpstr>等线</vt:lpstr>
      <vt:lpstr>Arial</vt:lpstr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tung thai duy</cp:lastModifiedBy>
  <cp:revision>77</cp:revision>
  <dcterms:created xsi:type="dcterms:W3CDTF">2017-08-18T03:02:00Z</dcterms:created>
  <dcterms:modified xsi:type="dcterms:W3CDTF">2024-05-25T08:46:20Z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